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726" r:id="rId2"/>
    <p:sldMasterId id="2147483738" r:id="rId3"/>
  </p:sldMasterIdLst>
  <p:notesMasterIdLst>
    <p:notesMasterId r:id="rId23"/>
  </p:notesMasterIdLst>
  <p:sldIdLst>
    <p:sldId id="256" r:id="rId4"/>
    <p:sldId id="390" r:id="rId5"/>
    <p:sldId id="393" r:id="rId6"/>
    <p:sldId id="265" r:id="rId7"/>
    <p:sldId id="309" r:id="rId8"/>
    <p:sldId id="378" r:id="rId9"/>
    <p:sldId id="381" r:id="rId10"/>
    <p:sldId id="389" r:id="rId11"/>
    <p:sldId id="379" r:id="rId12"/>
    <p:sldId id="383" r:id="rId13"/>
    <p:sldId id="380" r:id="rId14"/>
    <p:sldId id="382" r:id="rId15"/>
    <p:sldId id="384" r:id="rId16"/>
    <p:sldId id="385" r:id="rId17"/>
    <p:sldId id="386" r:id="rId18"/>
    <p:sldId id="285" r:id="rId19"/>
    <p:sldId id="387" r:id="rId20"/>
    <p:sldId id="388" r:id="rId21"/>
    <p:sldId id="39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8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2A82-A27B-9047-8EB2-98E47A344CE3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AD24E-54D7-8B43-99DF-A9688E89E2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26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0EDD1-89D7-4787-964B-42E940F527F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0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1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39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 minuten</a:t>
            </a:r>
          </a:p>
          <a:p>
            <a:r>
              <a:rPr lang="nl-NL" dirty="0"/>
              <a:t>Cecile Luisteropdracht en filmpje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8558A-2A26-CD4B-8AD5-E8C31F03015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68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0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1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D04DE-392E-6E44-B96B-72E14A382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A05C62-F4EC-7B4C-BF18-224922BA3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3F5AD1-E06D-EF46-B171-E1362D41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B98BA-DC11-B944-A19B-DA7436A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594639-E0CE-6244-A00A-23EC5186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89E54-86D2-9649-8EAF-72FBB7B2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C0FCF-7F33-6D47-BFB0-F92CA54EE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5C1001-501B-E848-957C-C4E7FBFA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D56563-9434-324B-8A81-786EDEDF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6B4EA-AF9D-C541-9240-231FADCE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CA74A-BAB8-B840-AF7B-87920B50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4C4380-2C96-5948-AE00-D8725647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8E829-6B12-B740-BD4A-5B91922F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3E7E6-01C4-3044-803C-8407D2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A8A7D8-EA5B-3F4C-A97F-95D81F71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5E08-BA81-BD4F-A010-AA419643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612E9-1E61-3341-B56F-A07A2979A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5A59C9-602A-CE4B-984F-837A2A08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67E957-1955-ED43-B869-7911BECE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2B48B1-9A09-EF42-9DA9-3B8A62B9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784948-BBF4-4642-BF45-B4953190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EB838-80D8-AC4F-8556-50489D4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E3AF10-1B66-CF4F-A055-4A53A7B2E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F08FF3-4A2C-3649-84F6-05D1DC7B5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F5524-D41F-1F4D-8C96-A428C5E6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056C3A-ACF8-A94B-9E6F-FFA358177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F1BE41-CFA5-CA43-AC93-95287540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4FF3F3-4694-C443-B008-F3F470FE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749E9C-E0D7-2E48-BC6D-71CEBCE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45006-B765-9A4C-9FCB-5D86BDC6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C4D9-9012-4149-902D-86461074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1827CC-6A9F-9641-B1E3-E4E79E5A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32B184-33C6-0945-88BC-B63272C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0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5818BB-CDBB-0341-8537-80E477AE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D8C83C-39E2-6F44-8844-A3A18860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F8450E-B102-4C44-8B95-EDDA7CE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4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D812E-A669-BD4C-B338-0D224478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FF17A-92C5-B946-954F-5484C927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BB3627-09C3-614F-87CB-DF2B555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C6F92D-758F-E744-99EA-F5D35B2E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EE982-BD26-8C49-A775-D0F9DC2A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63937F-03D1-F04B-A6FE-1EDD9527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89196-9DB8-D44C-B1F3-3A7667A9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38F196-D208-2D4F-BFD3-4FA043AFF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36F1FB-6F16-394C-BF88-1922DE2B1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5EDB99-932E-9340-8A95-ABEB2080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F44365-8DC9-8E40-8109-CF63B4B0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8BFE93-C275-FF41-9D23-37D50353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9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B0FEF-66A7-AB4D-BEFC-949E71FB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515DA7-2C55-B947-AFA3-1E1EAC9D1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B19B25-CEBB-7348-8600-5DE14E54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B897C3-F264-DD4C-BC85-43570FD8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B7A355-F8F2-A445-A4D4-2E1FA5B5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1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9B42B6-7A6E-8D44-8728-76FCCE61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C06A6B-BDC8-4544-8B24-658C38EA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6A2A87-4FDC-4543-8B22-4ECEFDA6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92282C-D8A3-C34C-9FFB-AE6A1E16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02320-CE4A-5047-840D-0A983F7F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4B145-54D8-CC49-8398-9CFA732B1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729A3E-20D0-6046-AA1E-8E41EFC99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7D9E5D-4E46-5D49-AEEB-C371529E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23103-527F-B140-B223-2F9693DC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A3D844-50B3-F842-8027-D396D233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385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89BFC-36C3-C84F-A224-BB015613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5BF69C-1409-A24E-B778-DA023E33C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E7D0BB-9946-4F4C-83D2-BF423756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DA3D5C-D1FD-CE47-85E7-AFDD6880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5647BB-F04B-C04B-A863-BA72F1A5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231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26C63-F90A-FA47-936D-C05CAB53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5CD6EF-DCD8-6B43-BD52-35A873ED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F4C786-4279-9646-BEA1-2FAD6D46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41B91-C77E-414D-B360-77ACF61A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A42A9D-3855-BB41-BEE8-E719E590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17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8BE9F-9966-C844-A11C-3B3D3F2E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D3606F-FC6A-4D42-A30A-F5D78A090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756531-90C7-184D-B975-D243F7BC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C8E4DA-DBA5-2948-99DB-EA66C1F7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80B400-41D4-F34E-BFEE-9C3D3505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0DF01B-B924-0C4B-87F0-59602F9E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847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F4A71-97F5-294B-B673-5FE28ACF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4F81A-D15C-3B40-8AD8-3B59DC8F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F3384F-A71B-CC4D-BEF4-A88C61CE5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FA8AF5-6107-F540-8B6B-D15DC8863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A8F990-EAD0-0642-8AB7-1093F5AB0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30BDDE-12F8-3142-B7A7-04C7E9D3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28B50AB-8354-FE49-9F91-9AE5261A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773A78-3011-6346-92E1-43D34829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369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2DBDA-C281-3B4E-8AF2-1E2F8426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10289E-552A-F148-921F-05915B1C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81DC5E-5155-CF44-9251-3A09D1AD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DB163D-6BE8-B945-A20E-1284B165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79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21A2A0-0E35-D646-ADE1-080410B3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4EC49A-3C7E-284E-BABC-D3104551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F5E36B-9FF1-F84C-B401-E4EB73A4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49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22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251C8-FBAE-244A-A76C-AD7876C6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2E5A6-63DA-794A-AD42-C52986C0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A10C58-F475-D343-BF79-A8F0BECDB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C48157-B5A9-8442-8A36-A51A9D97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5EAD6A-44F8-494A-B1D8-6B6FA2A8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5652FD-F5FA-1B45-92DB-833A7610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32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620C-7622-A34E-B365-C7BDCF7C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12DDE3-C380-3F46-A165-AB84C5AEA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15B1D5-6CEE-E447-B6C0-6E043E44C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F1CE95-AA27-EA45-88BC-7680EC0C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E93852-1436-7743-99D0-551E515C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242E8C-BA8B-6245-B973-2BB024DD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99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A1C0E-BDCC-D840-86AD-1A777DAA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0B6140-AAA8-4E41-ABC3-8FC5533C3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90178E-B5C2-0E4D-8F2E-D5930E56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F9FABF-916E-124E-804B-484FE7AD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9DCD8B-6A6C-5446-A8AA-4F2EAAB0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32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5776F2-642D-5D4E-AC9E-5BDA6695E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2205D3-091A-E344-B8C9-7600D141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21CCEA-BB4E-2744-AD99-AC3F9CD0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FC0AA-A1B8-B745-A9AC-F02C9970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7E4D71-6AE6-954F-8652-4EF75AFA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6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7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0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9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5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F4FC06-FCBF-C949-A0C5-E5AAE27A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5A2D6C-CB97-E748-A7A0-14146735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3786B2-E7B1-4E42-BF86-210D9FF5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11/27/20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9601CC-CCCC-2540-B340-A36E8F047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126430-C823-4342-991C-45CA8C97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B437CF-8AC7-8445-8870-EB272B30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F83AB8-2D0B-2540-9E79-965FC9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F3A79-1816-A045-9A54-470A9AB3F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9099-8051-8C48-BAAF-7C80230C3BE4}" type="datetimeFigureOut">
              <a:rPr lang="nl-NL" smtClean="0"/>
              <a:t>27-11-20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70758-45F9-E94A-B84C-50CAC9E3A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22DF9-AD7C-E64C-B4E5-4F10C814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0EC4-0C92-944E-AEB1-919E6A5E8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63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nieuwsvoordietisten.nl/het-vetrijke-experime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-nutrition.co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424BC2-E3AA-2D4A-8A8A-5BFEC72AC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nl-NL" dirty="0"/>
              <a:t>Lifestyle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CA3B7-99D5-4D42-9E8B-C4B8AAEC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Coaching op leefstijl</a:t>
            </a:r>
          </a:p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Leerjaar 2, periode 2, week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D718F-08D7-4D91-A0EB-3B3FEFE5B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5" r="-2" b="-2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7B469-0F42-8A41-8E02-C3E67588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Wat doe je </a:t>
            </a:r>
            <a:r>
              <a:rPr lang="en-US" sz="5400" dirty="0" err="1"/>
              <a:t>allemaal</a:t>
            </a:r>
            <a:r>
              <a:rPr lang="en-US" sz="5400" dirty="0"/>
              <a:t> </a:t>
            </a:r>
            <a:r>
              <a:rPr lang="en-US" sz="5400" dirty="0" err="1"/>
              <a:t>bij</a:t>
            </a:r>
            <a:r>
              <a:rPr lang="en-US" sz="5400" dirty="0"/>
              <a:t> de </a:t>
            </a:r>
            <a:r>
              <a:rPr lang="en-US" sz="5400" dirty="0" err="1"/>
              <a:t>startfase</a:t>
            </a:r>
            <a:r>
              <a:rPr lang="en-US" sz="54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teken, mensen, straat, paal&#10;&#10;Automatisch gegenereerde beschrijving">
            <a:extLst>
              <a:ext uri="{FF2B5EF4-FFF2-40B4-BE49-F238E27FC236}">
                <a16:creationId xmlns:a16="http://schemas.microsoft.com/office/drawing/2014/main" id="{F8EC3252-6918-294A-B553-B3A92AC43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266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94346F-C151-2B44-B2E4-7A68C1A1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Wat is belangrijk bij de start?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05FB8-8C36-9241-BDA3-63F35DA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l-NL" sz="2400" dirty="0"/>
              <a:t>Is er een klik tussen de coach en </a:t>
            </a:r>
            <a:r>
              <a:rPr lang="nl-NL" sz="2400" dirty="0" err="1"/>
              <a:t>coachee</a:t>
            </a:r>
            <a:r>
              <a:rPr lang="nl-NL" sz="2400" dirty="0"/>
              <a:t> (degene die wordt gecoacht)?</a:t>
            </a:r>
          </a:p>
          <a:p>
            <a:r>
              <a:rPr lang="nl-NL" sz="2400" dirty="0"/>
              <a:t>Het is heel belangrijk dat de </a:t>
            </a:r>
            <a:r>
              <a:rPr lang="nl-NL" sz="2400" dirty="0" err="1"/>
              <a:t>coachee</a:t>
            </a:r>
            <a:r>
              <a:rPr lang="nl-NL" sz="2400" dirty="0"/>
              <a:t> de coach vertrouwt.</a:t>
            </a:r>
          </a:p>
          <a:p>
            <a:r>
              <a:rPr lang="nl-NL" sz="2400" dirty="0"/>
              <a:t>Wat is het doel van de coaching? Anders gezegd: wat is de coachvraag?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BEF465-7345-3443-B5D9-5614AA64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NL" sz="5400"/>
              <a:t>Competenties coach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A7584-D20C-0D47-BFC4-6F6E0A49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nl-NL" sz="2200"/>
              <a:t>Professionele houding</a:t>
            </a:r>
          </a:p>
          <a:p>
            <a:r>
              <a:rPr lang="nl-NL" sz="2200"/>
              <a:t>Het vermogen om een veilige bemoedigende omgeving te creëren</a:t>
            </a:r>
          </a:p>
          <a:p>
            <a:r>
              <a:rPr lang="nl-NL" sz="2200"/>
              <a:t>Actief luisteren</a:t>
            </a:r>
          </a:p>
          <a:p>
            <a:r>
              <a:rPr lang="nl-NL" sz="2200"/>
              <a:t>Effectieve vragen stellen</a:t>
            </a:r>
          </a:p>
          <a:p>
            <a:r>
              <a:rPr lang="nl-NL" sz="2200"/>
              <a:t>Direct communiceren, er niet omheen draaien</a:t>
            </a:r>
          </a:p>
          <a:p>
            <a:r>
              <a:rPr lang="nl-NL" sz="2200"/>
              <a:t>Bewustheid creëren</a:t>
            </a:r>
          </a:p>
          <a:p>
            <a:r>
              <a:rPr lang="nl-NL" sz="2200"/>
              <a:t>Doestellingen en  plan van aanpak maken</a:t>
            </a:r>
          </a:p>
          <a:p>
            <a:r>
              <a:rPr lang="nl-NL" sz="2200"/>
              <a:t>Regie bij coachee creëren </a:t>
            </a:r>
          </a:p>
        </p:txBody>
      </p:sp>
    </p:spTree>
    <p:extLst>
      <p:ext uri="{BB962C8B-B14F-4D97-AF65-F5344CB8AC3E}">
        <p14:creationId xmlns:p14="http://schemas.microsoft.com/office/powerpoint/2010/main" val="282147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B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0B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C628520-68ED-AE46-9CE8-5BD2E83C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50B3C0"/>
                </a:solidFill>
              </a:rPr>
              <a:t>Geheim van coachen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D4BF68FF-754F-DD4E-962F-FFE3B017A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0" r="1984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3605FB-F547-DE4C-81A4-7B5B918B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Verschillende soorten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D1BAE-D0E4-544D-8BC9-A2412792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l-NL" sz="2200" dirty="0"/>
              <a:t>Open vragen, stimuleert tot nadenken</a:t>
            </a:r>
          </a:p>
          <a:p>
            <a:r>
              <a:rPr lang="nl-NL" sz="2200" dirty="0"/>
              <a:t>Gesloten vragen, je dwingt tot een keuze</a:t>
            </a:r>
          </a:p>
          <a:p>
            <a:r>
              <a:rPr lang="nl-NL" sz="2200" dirty="0"/>
              <a:t>Gerichte vraag, open vraag maar toch sturen (Hoe lang denk je dit vol te houden)</a:t>
            </a:r>
          </a:p>
          <a:p>
            <a:r>
              <a:rPr lang="nl-NL" sz="2200" dirty="0"/>
              <a:t>Keuze vraag, antwoorden zitten al in de vraag</a:t>
            </a:r>
          </a:p>
          <a:p>
            <a:r>
              <a:rPr lang="nl-NL" sz="2200" dirty="0"/>
              <a:t>Suggestief je eigen antwoord zit in de vraag (Je stelt me toch niet teleur?)</a:t>
            </a:r>
          </a:p>
          <a:p>
            <a:r>
              <a:rPr lang="nl-NL" sz="2200" dirty="0"/>
              <a:t>Reflecterend, je dwingt iemand dieper in de vraag te gaan.</a:t>
            </a:r>
          </a:p>
          <a:p>
            <a:r>
              <a:rPr lang="nl-NL" sz="2200" dirty="0"/>
              <a:t>Retorisch, bewering in de vorm van een vraag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8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36EF8E-B04E-284E-8CBB-48E2B42E2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Even lekker oefenen</a:t>
            </a:r>
          </a:p>
        </p:txBody>
      </p:sp>
    </p:spTree>
    <p:extLst>
      <p:ext uri="{BB962C8B-B14F-4D97-AF65-F5344CB8AC3E}">
        <p14:creationId xmlns:p14="http://schemas.microsoft.com/office/powerpoint/2010/main" val="103455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66B057-3C67-1948-846A-A25F3153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5076336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Belang</a:t>
            </a:r>
            <a:r>
              <a:rPr lang="en-US" sz="3600" dirty="0">
                <a:solidFill>
                  <a:srgbClr val="FFFFFF"/>
                </a:solidFill>
              </a:rPr>
              <a:t> van </a:t>
            </a:r>
            <a:r>
              <a:rPr lang="en-US" sz="3600" dirty="0" err="1">
                <a:solidFill>
                  <a:srgbClr val="FFFFFF"/>
                </a:solidFill>
              </a:rPr>
              <a:t>communicatie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Perspectief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referentiekader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1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04D2E1D-743E-1647-8CDE-07DA78FA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670821"/>
            <a:ext cx="3425609" cy="3271456"/>
          </a:xfrm>
          <a:prstGeom prst="rect">
            <a:avLst/>
          </a:prstGeom>
        </p:spPr>
      </p:pic>
      <p:pic>
        <p:nvPicPr>
          <p:cNvPr id="6" name="Tijdelijke aanduiding voor inhoud 5" descr="Afbeelding met water, buiten, persoon, meer&#10;&#10;Automatisch gegenereerde beschrijving">
            <a:extLst>
              <a:ext uri="{FF2B5EF4-FFF2-40B4-BE49-F238E27FC236}">
                <a16:creationId xmlns:a16="http://schemas.microsoft.com/office/drawing/2014/main" id="{16BF67EF-1639-014E-BE02-F74AF87680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453" r="3861"/>
          <a:stretch/>
        </p:blipFill>
        <p:spPr>
          <a:xfrm>
            <a:off x="4385729" y="1109016"/>
            <a:ext cx="3433324" cy="23950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Afbeelding met buiten, surfen, bord, wit&#10;&#10;Automatisch gegenereerde beschrijving">
            <a:extLst>
              <a:ext uri="{FF2B5EF4-FFF2-40B4-BE49-F238E27FC236}">
                <a16:creationId xmlns:a16="http://schemas.microsoft.com/office/drawing/2014/main" id="{2BA0CF86-DEBB-6944-B8CD-F0289BBB84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22289" r="1" b="31130"/>
          <a:stretch/>
        </p:blipFill>
        <p:spPr>
          <a:xfrm>
            <a:off x="8449725" y="1134438"/>
            <a:ext cx="3423916" cy="238885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0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4EFCAD-A7AF-F142-96BF-4C0BBCD2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Hoe </a:t>
            </a:r>
            <a:r>
              <a:rPr lang="en-US" sz="3600" dirty="0" err="1">
                <a:solidFill>
                  <a:srgbClr val="FFFFFF"/>
                </a:solidFill>
              </a:rPr>
              <a:t>ga</a:t>
            </a:r>
            <a:r>
              <a:rPr lang="en-US" sz="3600" dirty="0">
                <a:solidFill>
                  <a:srgbClr val="FFFFFF"/>
                </a:solidFill>
              </a:rPr>
              <a:t> je </a:t>
            </a:r>
            <a:r>
              <a:rPr lang="en-US" sz="3600" dirty="0" err="1">
                <a:solidFill>
                  <a:srgbClr val="FFFFFF"/>
                </a:solidFill>
              </a:rPr>
              <a:t>aan</a:t>
            </a:r>
            <a:r>
              <a:rPr lang="en-US" sz="3600" dirty="0">
                <a:solidFill>
                  <a:srgbClr val="FFFFFF"/>
                </a:solidFill>
              </a:rPr>
              <a:t> de slag?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3BD2FA3-8C42-AA48-B852-5A9DAD91F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16" r="877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8856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75F36-7995-5843-A16B-204E9622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Welke vragen ga je stellen?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C1075-539E-9148-A0A0-F2AA07C2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Wat is van </a:t>
            </a:r>
            <a:r>
              <a:rPr lang="en-US" sz="2400" dirty="0" err="1"/>
              <a:t>belang</a:t>
            </a:r>
            <a:r>
              <a:rPr lang="en-US" sz="2400" dirty="0"/>
              <a:t> om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weten</a:t>
            </a:r>
            <a:r>
              <a:rPr lang="en-US" sz="2400" dirty="0"/>
              <a:t> </a:t>
            </a:r>
            <a:r>
              <a:rPr lang="en-US" sz="2400" dirty="0" err="1"/>
              <a:t>indien</a:t>
            </a:r>
            <a:r>
              <a:rPr lang="en-US" sz="2400" dirty="0"/>
              <a:t> je </a:t>
            </a:r>
            <a:r>
              <a:rPr lang="en-US" sz="2400" dirty="0" err="1"/>
              <a:t>iemand</a:t>
            </a:r>
            <a:r>
              <a:rPr lang="en-US" sz="2400" dirty="0"/>
              <a:t>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begeleiden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r>
              <a:rPr lang="en-US" sz="2400" dirty="0" err="1"/>
              <a:t>Formuleer</a:t>
            </a:r>
            <a:r>
              <a:rPr lang="en-US" sz="2400" dirty="0"/>
              <a:t> met je </a:t>
            </a:r>
            <a:r>
              <a:rPr lang="en-US" sz="2400" dirty="0" err="1"/>
              <a:t>groepje</a:t>
            </a:r>
            <a:r>
              <a:rPr lang="en-US" sz="2400" dirty="0"/>
              <a:t> de </a:t>
            </a:r>
            <a:r>
              <a:rPr lang="en-US" sz="2400" dirty="0" err="1"/>
              <a:t>vragen</a:t>
            </a:r>
            <a:r>
              <a:rPr lang="en-US" sz="2400" dirty="0"/>
              <a:t> die je </a:t>
            </a:r>
            <a:r>
              <a:rPr lang="en-US" sz="2400" dirty="0" err="1"/>
              <a:t>gaat</a:t>
            </a:r>
            <a:r>
              <a:rPr lang="en-US" sz="2400" dirty="0"/>
              <a:t> </a:t>
            </a:r>
            <a:r>
              <a:rPr lang="en-US" sz="2400" dirty="0" err="1"/>
              <a:t>stellen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Op </a:t>
            </a:r>
            <a:r>
              <a:rPr lang="en-US" sz="2400" dirty="0" err="1"/>
              <a:t>welke</a:t>
            </a:r>
            <a:r>
              <a:rPr lang="en-US" sz="2400" dirty="0"/>
              <a:t> </a:t>
            </a:r>
            <a:r>
              <a:rPr lang="en-US" sz="2400" dirty="0" err="1"/>
              <a:t>wijze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je </a:t>
            </a:r>
            <a:r>
              <a:rPr lang="en-US" sz="2400" dirty="0" err="1"/>
              <a:t>aan</a:t>
            </a:r>
            <a:r>
              <a:rPr lang="en-US" sz="2400" dirty="0"/>
              <a:t> de slag? </a:t>
            </a:r>
            <a:r>
              <a:rPr lang="en-US" sz="2400" dirty="0" err="1"/>
              <a:t>Vanuit</a:t>
            </a:r>
            <a:r>
              <a:rPr lang="en-US" sz="2400" dirty="0"/>
              <a:t> </a:t>
            </a:r>
            <a:r>
              <a:rPr lang="en-US" sz="2400" dirty="0" err="1"/>
              <a:t>voorbeelden</a:t>
            </a:r>
            <a:r>
              <a:rPr lang="en-US" sz="2400" dirty="0"/>
              <a:t> van </a:t>
            </a:r>
            <a:r>
              <a:rPr lang="en-US" sz="2400" dirty="0" err="1"/>
              <a:t>antwoorden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B1153-20E0-4640-9937-48A5F7C7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4" r="270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54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8765E1-72C3-504B-A23E-1821CA04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Rooftop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>
                <a:solidFill>
                  <a:srgbClr val="FFFFFF"/>
                </a:solidFill>
              </a:rPr>
              <a:t>workout</a:t>
            </a:r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7" name="Afbeelding 6" descr="Afbeelding met gebouw, buiten, zitten, stoppen&#10;&#10;Automatisch gegenereerde beschrijving">
            <a:extLst>
              <a:ext uri="{FF2B5EF4-FFF2-40B4-BE49-F238E27FC236}">
                <a16:creationId xmlns:a16="http://schemas.microsoft.com/office/drawing/2014/main" id="{85B9B972-FB45-8747-9B09-5031AAB53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3"/>
          <a:stretch/>
        </p:blipFill>
        <p:spPr>
          <a:xfrm rot="5400000">
            <a:off x="8819" y="2773629"/>
            <a:ext cx="4080254" cy="3442801"/>
          </a:xfrm>
          <a:prstGeom prst="rect">
            <a:avLst/>
          </a:prstGeom>
        </p:spPr>
      </p:pic>
      <p:pic>
        <p:nvPicPr>
          <p:cNvPr id="5" name="Afbeelding 4" descr="Afbeelding met sneeuw, person, skiën, rijden&#10;&#10;Automatisch gegenereerde beschrijving">
            <a:extLst>
              <a:ext uri="{FF2B5EF4-FFF2-40B4-BE49-F238E27FC236}">
                <a16:creationId xmlns:a16="http://schemas.microsoft.com/office/drawing/2014/main" id="{6A16E68F-3954-4D4E-A3BB-681B9A80F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13"/>
          <a:stretch/>
        </p:blipFill>
        <p:spPr>
          <a:xfrm rot="5400000">
            <a:off x="3623534" y="2773627"/>
            <a:ext cx="4080255" cy="34428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C69832-9AF9-D347-963D-C39407BF7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Maak een les:</a:t>
            </a:r>
          </a:p>
          <a:p>
            <a:r>
              <a:rPr lang="nl-NL" sz="2000" dirty="0">
                <a:solidFill>
                  <a:srgbClr val="FFFFFF"/>
                </a:solidFill>
              </a:rPr>
              <a:t>Warming up (groep 1)</a:t>
            </a:r>
          </a:p>
          <a:p>
            <a:r>
              <a:rPr lang="nl-NL" sz="2000" dirty="0">
                <a:solidFill>
                  <a:srgbClr val="FFFFFF"/>
                </a:solidFill>
              </a:rPr>
              <a:t>Countdown ABC 100-10</a:t>
            </a:r>
          </a:p>
          <a:p>
            <a:pPr lvl="1"/>
            <a:r>
              <a:rPr lang="nl-NL" sz="1600" dirty="0">
                <a:solidFill>
                  <a:srgbClr val="FFFFFF"/>
                </a:solidFill>
              </a:rPr>
              <a:t>Groep 2 van 100, 90, 80 gericht op de cardio</a:t>
            </a:r>
          </a:p>
          <a:p>
            <a:pPr lvl="1"/>
            <a:r>
              <a:rPr lang="nl-NL" sz="1600" dirty="0">
                <a:solidFill>
                  <a:srgbClr val="FFFFFF"/>
                </a:solidFill>
              </a:rPr>
              <a:t>Groep 3  70, 60, 50, gericht </a:t>
            </a:r>
            <a:r>
              <a:rPr lang="nl-NL" sz="1600">
                <a:solidFill>
                  <a:srgbClr val="FFFFFF"/>
                </a:solidFill>
              </a:rPr>
              <a:t>op de benen</a:t>
            </a:r>
            <a:endParaRPr lang="nl-NL" sz="1600" dirty="0">
              <a:solidFill>
                <a:srgbClr val="FFFFFF"/>
              </a:solidFill>
            </a:endParaRPr>
          </a:p>
          <a:p>
            <a:pPr lvl="1"/>
            <a:r>
              <a:rPr lang="nl-NL" sz="1600" dirty="0">
                <a:solidFill>
                  <a:srgbClr val="FFFFFF"/>
                </a:solidFill>
              </a:rPr>
              <a:t>Groep 4 40, 30, 20, 10 gericht op de armen</a:t>
            </a:r>
          </a:p>
          <a:p>
            <a:r>
              <a:rPr lang="nl-NL" sz="2400" dirty="0" err="1">
                <a:solidFill>
                  <a:srgbClr val="FFFFFF"/>
                </a:solidFill>
              </a:rPr>
              <a:t>Cooling</a:t>
            </a:r>
            <a:r>
              <a:rPr lang="nl-NL" sz="2400" dirty="0">
                <a:solidFill>
                  <a:srgbClr val="FFFFFF"/>
                </a:solidFill>
              </a:rPr>
              <a:t> down (groep 5)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Zorg dat iedereen mee kan doen (verschillende </a:t>
            </a:r>
            <a:r>
              <a:rPr lang="nl-NL" sz="2000" dirty="0" err="1">
                <a:solidFill>
                  <a:srgbClr val="FFFFFF"/>
                </a:solidFill>
              </a:rPr>
              <a:t>niveau’s</a:t>
            </a:r>
            <a:r>
              <a:rPr lang="nl-NL" sz="2000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Verdeel de rollen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839BF-113C-C447-93BA-1B26BF33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490468-5E1B-2A40-9B7A-9AEA707A5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Je begrijpt wat coaching wel en niet is.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Je begrijpt bij de sleutel tot succes ligt en waarom optimisme het uitgangspunt is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Je bent bekend met de competenties van een goede coach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Oefenen met de het luisteren, samenvatten en doorvragen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Je snapt hoe een referentiekader werkt</a:t>
            </a:r>
          </a:p>
        </p:txBody>
      </p:sp>
    </p:spTree>
    <p:extLst>
      <p:ext uri="{BB962C8B-B14F-4D97-AF65-F5344CB8AC3E}">
        <p14:creationId xmlns:p14="http://schemas.microsoft.com/office/powerpoint/2010/main" val="40267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31B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1198C4-9C5C-6145-93F1-A9356643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Interessant</a:t>
            </a:r>
            <a:r>
              <a:rPr lang="en-US" sz="4000" dirty="0">
                <a:solidFill>
                  <a:srgbClr val="FFFFFF"/>
                </a:solidFill>
              </a:rPr>
              <a:t>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970361FF-A081-4244-A6F2-E36ADE9299C1}"/>
              </a:ext>
            </a:extLst>
          </p:cNvPr>
          <p:cNvSpPr/>
          <p:nvPr/>
        </p:nvSpPr>
        <p:spPr>
          <a:xfrm>
            <a:off x="411120" y="2831456"/>
            <a:ext cx="3678996" cy="31896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  <a:hlinkClick r:id="rId2"/>
              </a:rPr>
              <a:t>https://www.nieuwsvoordietisten.nl/het-vetrijke-experiment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/</a:t>
            </a:r>
            <a:endParaRPr lang="en-US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</a:rPr>
              <a:t>Wat </a:t>
            </a:r>
            <a:r>
              <a:rPr lang="en-US" dirty="0" err="1">
                <a:solidFill>
                  <a:srgbClr val="FFFFFF"/>
                </a:solidFill>
              </a:rPr>
              <a:t>vind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hiervan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 descr="Afbeelding met teken, tekening, doos&#10;&#10;Automatisch gegenereerde beschrijving">
            <a:extLst>
              <a:ext uri="{FF2B5EF4-FFF2-40B4-BE49-F238E27FC236}">
                <a16:creationId xmlns:a16="http://schemas.microsoft.com/office/drawing/2014/main" id="{CC4A42AD-4A49-474E-9D81-AD294B1FB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035" b="1"/>
          <a:stretch/>
        </p:blipFill>
        <p:spPr>
          <a:xfrm>
            <a:off x="5075709" y="640080"/>
            <a:ext cx="613069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339" b="16002"/>
          <a:stretch/>
        </p:blipFill>
        <p:spPr>
          <a:xfrm>
            <a:off x="0" y="205363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Trends hypes in leefstijlen maak een mindmap.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Welke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ken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jij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Wat </a:t>
            </a:r>
            <a:r>
              <a:rPr lang="en-US" dirty="0" err="1"/>
              <a:t>staat</a:t>
            </a:r>
            <a:r>
              <a:rPr lang="en-US" dirty="0"/>
              <a:t> central?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Welke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volg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</a:t>
            </a:r>
            <a:r>
              <a:rPr lang="en-US" dirty="0" err="1"/>
              <a:t>ij</a:t>
            </a:r>
            <a:r>
              <a:rPr lang="en-US" dirty="0"/>
              <a:t> </a:t>
            </a:r>
            <a:r>
              <a:rPr lang="en-US" dirty="0" err="1"/>
              <a:t>eventueel</a:t>
            </a:r>
            <a:r>
              <a:rPr lang="en-US" dirty="0"/>
              <a:t>?</a:t>
            </a: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B78DC3C-3CC2-3E41-B09D-716E5863BE2A}"/>
              </a:ext>
            </a:extLst>
          </p:cNvPr>
          <p:cNvSpPr/>
          <p:nvPr/>
        </p:nvSpPr>
        <p:spPr>
          <a:xfrm>
            <a:off x="2788693" y="6006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Welke visie van trends in leefstijlen, voedingshypes sluiten bij de blue zone.</a:t>
            </a:r>
          </a:p>
        </p:txBody>
      </p:sp>
    </p:spTree>
    <p:extLst>
      <p:ext uri="{BB962C8B-B14F-4D97-AF65-F5344CB8AC3E}">
        <p14:creationId xmlns:p14="http://schemas.microsoft.com/office/powerpoint/2010/main" val="368896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470768B-77C6-CC4D-86CB-DCF3686F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Trends vanuit new- </a:t>
            </a:r>
            <a:r>
              <a:rPr lang="nl-NL" dirty="0" err="1">
                <a:solidFill>
                  <a:srgbClr val="FFFFFF"/>
                </a:solidFill>
              </a:rPr>
              <a:t>nutrition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44663EC-60D9-3A48-AC79-79BF1661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nl-NL" sz="2600" dirty="0" err="1"/>
              <a:t>Key</a:t>
            </a:r>
            <a:r>
              <a:rPr lang="nl-NL" sz="2600" dirty="0"/>
              <a:t> Trend 1: </a:t>
            </a:r>
            <a:r>
              <a:rPr lang="nl-NL" sz="2600" dirty="0" err="1"/>
              <a:t>Fewer</a:t>
            </a:r>
            <a:r>
              <a:rPr lang="nl-NL" sz="2600" dirty="0"/>
              <a:t> </a:t>
            </a:r>
            <a:r>
              <a:rPr lang="nl-NL" sz="2600" dirty="0" err="1"/>
              <a:t>carbs</a:t>
            </a:r>
            <a:r>
              <a:rPr lang="nl-NL" sz="2600" dirty="0"/>
              <a:t>, </a:t>
            </a:r>
            <a:r>
              <a:rPr lang="nl-NL" sz="2600" dirty="0" err="1"/>
              <a:t>better</a:t>
            </a:r>
            <a:r>
              <a:rPr lang="nl-NL" sz="2600" dirty="0"/>
              <a:t> </a:t>
            </a:r>
            <a:r>
              <a:rPr lang="nl-NL" sz="2600" dirty="0" err="1"/>
              <a:t>carbs</a:t>
            </a:r>
            <a:r>
              <a:rPr lang="nl-NL" sz="2600" dirty="0"/>
              <a:t>, comfort </a:t>
            </a:r>
            <a:r>
              <a:rPr lang="nl-NL" sz="2600" dirty="0" err="1"/>
              <a:t>carbs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2: </a:t>
            </a:r>
            <a:r>
              <a:rPr lang="nl-NL" sz="2600" dirty="0" err="1"/>
              <a:t>Animal</a:t>
            </a:r>
            <a:r>
              <a:rPr lang="nl-NL" sz="2600" dirty="0"/>
              <a:t> </a:t>
            </a:r>
            <a:r>
              <a:rPr lang="nl-NL" sz="2600" dirty="0" err="1"/>
              <a:t>protein</a:t>
            </a:r>
            <a:r>
              <a:rPr lang="nl-NL" sz="2600" dirty="0"/>
              <a:t> </a:t>
            </a:r>
            <a:r>
              <a:rPr lang="nl-NL" sz="2600" dirty="0" err="1"/>
              <a:t>powers</a:t>
            </a:r>
            <a:r>
              <a:rPr lang="nl-NL" sz="2600" dirty="0"/>
              <a:t> on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3: </a:t>
            </a:r>
            <a:r>
              <a:rPr lang="nl-NL" sz="2600" dirty="0" err="1"/>
              <a:t>Alternative</a:t>
            </a:r>
            <a:r>
              <a:rPr lang="nl-NL" sz="2600" dirty="0"/>
              <a:t> </a:t>
            </a:r>
            <a:r>
              <a:rPr lang="nl-NL" sz="2600" dirty="0" err="1"/>
              <a:t>protein</a:t>
            </a:r>
            <a:r>
              <a:rPr lang="nl-NL" sz="2600" dirty="0"/>
              <a:t> – </a:t>
            </a:r>
            <a:r>
              <a:rPr lang="nl-NL" sz="2600" dirty="0" err="1"/>
              <a:t>growth</a:t>
            </a:r>
            <a:r>
              <a:rPr lang="nl-NL" sz="2600" dirty="0"/>
              <a:t> </a:t>
            </a:r>
            <a:r>
              <a:rPr lang="nl-NL" sz="2600" dirty="0" err="1"/>
              <a:t>beyond</a:t>
            </a:r>
            <a:r>
              <a:rPr lang="nl-NL" sz="2600" dirty="0"/>
              <a:t> </a:t>
            </a:r>
            <a:r>
              <a:rPr lang="nl-NL" sz="2600" dirty="0" err="1"/>
              <a:t>the</a:t>
            </a:r>
            <a:r>
              <a:rPr lang="nl-NL" sz="2600" dirty="0"/>
              <a:t> </a:t>
            </a:r>
            <a:r>
              <a:rPr lang="nl-NL" sz="2600" dirty="0" err="1"/>
              <a:t>pea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4: </a:t>
            </a:r>
            <a:r>
              <a:rPr lang="nl-NL" sz="2600" dirty="0" err="1"/>
              <a:t>Digestive</a:t>
            </a:r>
            <a:r>
              <a:rPr lang="nl-NL" sz="2600" dirty="0"/>
              <a:t> </a:t>
            </a:r>
            <a:r>
              <a:rPr lang="nl-NL" sz="2600" dirty="0" err="1"/>
              <a:t>Wellness</a:t>
            </a:r>
            <a:r>
              <a:rPr lang="nl-NL" sz="2600" dirty="0"/>
              <a:t> </a:t>
            </a:r>
            <a:r>
              <a:rPr lang="nl-NL" sz="2600" dirty="0" err="1"/>
              <a:t>diversifies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5: </a:t>
            </a:r>
            <a:r>
              <a:rPr lang="nl-NL" sz="2600" dirty="0" err="1"/>
              <a:t>Plants</a:t>
            </a:r>
            <a:r>
              <a:rPr lang="nl-NL" sz="2600" dirty="0"/>
              <a:t> made </a:t>
            </a:r>
            <a:r>
              <a:rPr lang="nl-NL" sz="2600" dirty="0" err="1"/>
              <a:t>convenient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6:  </a:t>
            </a:r>
            <a:r>
              <a:rPr lang="nl-NL" sz="2600" dirty="0" err="1"/>
              <a:t>Immunity</a:t>
            </a:r>
            <a:r>
              <a:rPr lang="nl-NL" sz="2600" dirty="0"/>
              <a:t> </a:t>
            </a:r>
            <a:r>
              <a:rPr lang="nl-NL" sz="2600" dirty="0" err="1"/>
              <a:t>gets</a:t>
            </a:r>
            <a:r>
              <a:rPr lang="nl-NL" sz="2600" dirty="0"/>
              <a:t> a boost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7: Fat </a:t>
            </a:r>
            <a:r>
              <a:rPr lang="nl-NL" sz="2600" dirty="0" err="1"/>
              <a:t>fuels</a:t>
            </a:r>
            <a:r>
              <a:rPr lang="nl-NL" sz="2600" dirty="0"/>
              <a:t> </a:t>
            </a:r>
            <a:r>
              <a:rPr lang="nl-NL" sz="2600" dirty="0" err="1"/>
              <a:t>growth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8: The </a:t>
            </a:r>
            <a:r>
              <a:rPr lang="nl-NL" sz="2600" dirty="0" err="1"/>
              <a:t>fragmentation</a:t>
            </a:r>
            <a:r>
              <a:rPr lang="nl-NL" sz="2600" dirty="0"/>
              <a:t> of </a:t>
            </a:r>
            <a:r>
              <a:rPr lang="nl-NL" sz="2600" dirty="0" err="1"/>
              <a:t>sweetness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9: </a:t>
            </a:r>
            <a:r>
              <a:rPr lang="nl-NL" sz="2600" dirty="0" err="1"/>
              <a:t>Emerging</a:t>
            </a:r>
            <a:r>
              <a:rPr lang="nl-NL" sz="2600" dirty="0"/>
              <a:t> </a:t>
            </a:r>
            <a:r>
              <a:rPr lang="nl-NL" sz="2600" dirty="0" err="1"/>
              <a:t>mood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mind </a:t>
            </a:r>
            <a:r>
              <a:rPr lang="nl-NL" sz="2600" dirty="0" err="1"/>
              <a:t>foods</a:t>
            </a:r>
            <a:br>
              <a:rPr lang="nl-NL" sz="2600" dirty="0"/>
            </a:br>
            <a:r>
              <a:rPr lang="nl-NL" sz="2600" dirty="0" err="1"/>
              <a:t>Key</a:t>
            </a:r>
            <a:r>
              <a:rPr lang="nl-NL" sz="2600" dirty="0"/>
              <a:t> Trend 10: The power of </a:t>
            </a:r>
            <a:r>
              <a:rPr lang="nl-NL" sz="2600" dirty="0" err="1"/>
              <a:t>provenance</a:t>
            </a:r>
            <a:endParaRPr lang="nl-NL" sz="2600" dirty="0"/>
          </a:p>
          <a:p>
            <a:pPr marL="0" indent="0">
              <a:buNone/>
            </a:pPr>
            <a:r>
              <a:rPr lang="nl-NL" sz="2600" dirty="0"/>
              <a:t>Bekijk tevens het artikel van </a:t>
            </a:r>
            <a:r>
              <a:rPr lang="nl-NL" sz="2600" dirty="0" err="1"/>
              <a:t>voeding.nu</a:t>
            </a:r>
            <a:endParaRPr lang="nl-NL" sz="2600" dirty="0"/>
          </a:p>
          <a:p>
            <a:pPr marL="0" indent="0">
              <a:buNone/>
            </a:pPr>
            <a:br>
              <a:rPr lang="nl-NL" sz="2600" dirty="0"/>
            </a:br>
            <a:endParaRPr lang="nl-NL" sz="26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A66001A-F3BA-B345-8065-B466E231E20C}"/>
              </a:ext>
            </a:extLst>
          </p:cNvPr>
          <p:cNvSpPr/>
          <p:nvPr/>
        </p:nvSpPr>
        <p:spPr>
          <a:xfrm>
            <a:off x="2395792" y="5649909"/>
            <a:ext cx="35349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https://www.new-nutrition.com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9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600351-3E10-6840-ABF4-32FC1CBB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79" y="4296407"/>
            <a:ext cx="593177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Coaching wat is het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wel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wat is het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A02C8715-3D59-4746-8F4A-2C7851032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430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BD2D2-CC4D-2348-86B7-F43E8851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Bij wie ligt de sleutel tot succes?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09146AF7-AB50-8C4B-9F4B-C1162F39B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8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9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71BA3AE1-7BC9-E848-9AAF-3E286FADE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57" r="5170"/>
          <a:stretch/>
        </p:blipFill>
        <p:spPr>
          <a:xfrm>
            <a:off x="4747307" y="653615"/>
            <a:ext cx="6702822" cy="55400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AE43767-C2F6-0249-89D7-8E4B169D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719268"/>
            <a:ext cx="3573794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Optimisme als uitgangspunt waarom?</a:t>
            </a:r>
          </a:p>
        </p:txBody>
      </p:sp>
    </p:spTree>
    <p:extLst>
      <p:ext uri="{BB962C8B-B14F-4D97-AF65-F5344CB8AC3E}">
        <p14:creationId xmlns:p14="http://schemas.microsoft.com/office/powerpoint/2010/main" val="333316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Plant">
            <a:extLst>
              <a:ext uri="{FF2B5EF4-FFF2-40B4-BE49-F238E27FC236}">
                <a16:creationId xmlns:a16="http://schemas.microsoft.com/office/drawing/2014/main" id="{7DECB45B-2537-4E7C-93DF-5D9852A3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2841" y="653615"/>
            <a:ext cx="5540004" cy="55400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143B51C-D0B0-8F45-A78E-D374E1FB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756745"/>
            <a:ext cx="3778989" cy="3103374"/>
          </a:xfrm>
        </p:spPr>
        <p:txBody>
          <a:bodyPr anchor="b">
            <a:normAutofit/>
          </a:bodyPr>
          <a:lstStyle/>
          <a:p>
            <a:r>
              <a:rPr lang="nl-NL" sz="4800">
                <a:solidFill>
                  <a:schemeClr val="tx2"/>
                </a:solidFill>
              </a:rPr>
              <a:t>Coaching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966EA6-2437-DA45-A063-B9EFCCE5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813621"/>
            <a:ext cx="3778988" cy="23677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chemeClr val="tx2"/>
                </a:solidFill>
              </a:rPr>
              <a:t>Coaching is een gestructureerd en doelgericht proces, waarbij de coach op interactieve wijze de gecoachte aanzet tot effectief gedrag door: bewustwording en persoonlijke groei, het vergroten van zelfvertrouwen en het exploreren, ontwikkelen en toepassen van eigen mogelijkheden.</a:t>
            </a:r>
          </a:p>
        </p:txBody>
      </p:sp>
    </p:spTree>
    <p:extLst>
      <p:ext uri="{BB962C8B-B14F-4D97-AF65-F5344CB8AC3E}">
        <p14:creationId xmlns:p14="http://schemas.microsoft.com/office/powerpoint/2010/main" val="3127412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5"/>
      </a:lt2>
      <a:accent1>
        <a:srgbClr val="31B779"/>
      </a:accent1>
      <a:accent2>
        <a:srgbClr val="26BA37"/>
      </a:accent2>
      <a:accent3>
        <a:srgbClr val="59B631"/>
      </a:accent3>
      <a:accent4>
        <a:srgbClr val="86AD23"/>
      </a:accent4>
      <a:accent5>
        <a:srgbClr val="B3A230"/>
      </a:accent5>
      <a:accent6>
        <a:srgbClr val="C46E28"/>
      </a:accent6>
      <a:hlink>
        <a:srgbClr val="83862C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621</Words>
  <Application>Microsoft Macintosh PowerPoint</Application>
  <PresentationFormat>Breedbeeld</PresentationFormat>
  <Paragraphs>75</Paragraphs>
  <Slides>19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Franklin Gothic Book</vt:lpstr>
      <vt:lpstr>RetrospectVTI</vt:lpstr>
      <vt:lpstr>3_Kantoorthema</vt:lpstr>
      <vt:lpstr>Kantoorthema</vt:lpstr>
      <vt:lpstr>Lifestyle</vt:lpstr>
      <vt:lpstr>Leerdoelen vandaag</vt:lpstr>
      <vt:lpstr>Interessant!</vt:lpstr>
      <vt:lpstr>Trends hypes in leefstijlen maak een mindmap. </vt:lpstr>
      <vt:lpstr>Trends vanuit new- nutrition</vt:lpstr>
      <vt:lpstr>Coaching wat is het wel en wat is het niet?</vt:lpstr>
      <vt:lpstr>Bij wie ligt de sleutel tot succes?</vt:lpstr>
      <vt:lpstr>Optimisme als uitgangspunt waarom?</vt:lpstr>
      <vt:lpstr>Coaching</vt:lpstr>
      <vt:lpstr>Wat doe je allemaal bij de startfase?</vt:lpstr>
      <vt:lpstr>Wat is belangrijk bij de start?</vt:lpstr>
      <vt:lpstr>Competenties coach</vt:lpstr>
      <vt:lpstr>Geheim van coachen</vt:lpstr>
      <vt:lpstr>Verschillende soorten vragen</vt:lpstr>
      <vt:lpstr>Even lekker oefenen</vt:lpstr>
      <vt:lpstr>  Belang van communicatie. Perspectief en referentiekader.  </vt:lpstr>
      <vt:lpstr>Hoe ga je aan de slag?</vt:lpstr>
      <vt:lpstr>Welke vragen ga je stellen?</vt:lpstr>
      <vt:lpstr>Rooftop workout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</dc:title>
  <dc:creator>Mariska de Rouw</dc:creator>
  <cp:lastModifiedBy>Mariska de Rouw</cp:lastModifiedBy>
  <cp:revision>1</cp:revision>
  <dcterms:created xsi:type="dcterms:W3CDTF">2020-11-27T07:36:18Z</dcterms:created>
  <dcterms:modified xsi:type="dcterms:W3CDTF">2020-11-27T07:37:30Z</dcterms:modified>
</cp:coreProperties>
</file>